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6404" autoAdjust="0"/>
  </p:normalViewPr>
  <p:slideViewPr>
    <p:cSldViewPr snapToGrid="0">
      <p:cViewPr varScale="1">
        <p:scale>
          <a:sx n="24" d="100"/>
          <a:sy n="24" d="100"/>
        </p:scale>
        <p:origin x="18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4/29/2019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1.png"/><Relationship Id="rId26"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7.png"/><Relationship Id="rId17" Type="http://schemas.openxmlformats.org/officeDocument/2006/relationships/image" Target="../media/image10.jp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9.jpg"/><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6.png"/><Relationship Id="rId24" Type="http://schemas.microsoft.com/office/2007/relationships/hdphoto" Target="../media/hdphoto9.wdp"/><Relationship Id="rId5" Type="http://schemas.openxmlformats.org/officeDocument/2006/relationships/image" Target="../media/image3.png"/><Relationship Id="rId15" Type="http://schemas.microsoft.com/office/2007/relationships/hdphoto" Target="../media/hdphoto6.wdp"/><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4.wdp"/><Relationship Id="rId19" Type="http://schemas.microsoft.com/office/2007/relationships/hdphoto" Target="../media/hdphoto7.wdp"/><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8.png"/><Relationship Id="rId22" Type="http://schemas.microsoft.com/office/2007/relationships/hdphoto" Target="../media/hdphoto8.wdp"/><Relationship Id="rId2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sp>
        <p:nvSpPr>
          <p:cNvPr id="64" name="TextBox 63"/>
          <p:cNvSpPr txBox="1"/>
          <p:nvPr/>
        </p:nvSpPr>
        <p:spPr>
          <a:xfrm>
            <a:off x="834619" y="26558454"/>
            <a:ext cx="12470501" cy="55869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latin typeface="Times New Roman" panose="02020603050405020304" pitchFamily="18" charset="0"/>
                <a:cs typeface="Times New Roman" panose="02020603050405020304" pitchFamily="18" charset="0"/>
              </a:rPr>
              <a:t>Low Temperature Thermometry</a:t>
            </a:r>
          </a:p>
          <a:p>
            <a:pPr algn="ctr"/>
            <a:r>
              <a:rPr lang="en-US" sz="4000" dirty="0" smtClean="0">
                <a:latin typeface="Times New Roman" panose="02020603050405020304" pitchFamily="18" charset="0"/>
                <a:cs typeface="Times New Roman" panose="02020603050405020304" pitchFamily="18" charset="0"/>
              </a:rPr>
              <a: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p:txBody>
      </p:sp>
      <p:sp>
        <p:nvSpPr>
          <p:cNvPr id="31" name="TextBox 30"/>
          <p:cNvSpPr txBox="1"/>
          <p:nvPr/>
        </p:nvSpPr>
        <p:spPr>
          <a:xfrm>
            <a:off x="13624724" y="5074919"/>
            <a:ext cx="15099616" cy="19659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5" name="TextBox 4"/>
          <p:cNvSpPr txBox="1"/>
          <p:nvPr/>
        </p:nvSpPr>
        <p:spPr>
          <a:xfrm>
            <a:off x="834619" y="19164216"/>
            <a:ext cx="12470501"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Heater Cartridge </a:t>
            </a:r>
            <a:r>
              <a:rPr lang="en-US" sz="4000" dirty="0" smtClean="0">
                <a:latin typeface="Times New Roman" panose="02020603050405020304" pitchFamily="18" charset="0"/>
                <a:cs typeface="Times New Roman" panose="02020603050405020304" pitchFamily="18" charset="0"/>
              </a:rPr>
              <a:t>Performance</a:t>
            </a:r>
          </a:p>
          <a:p>
            <a:pPr algn="ctr"/>
            <a:r>
              <a:rPr lang="en-US" sz="2800" dirty="0" smtClean="0">
                <a:latin typeface="Times New Roman" panose="02020603050405020304" pitchFamily="18" charset="0"/>
                <a:cs typeface="Times New Roman" panose="02020603050405020304" pitchFamily="18" charset="0"/>
              </a:rPr>
              <a:t> The following graphs consist of </a:t>
            </a:r>
            <a:r>
              <a:rPr lang="en-US" sz="2800" dirty="0">
                <a:latin typeface="Times New Roman" panose="02020603050405020304" pitchFamily="18" charset="0"/>
                <a:cs typeface="Times New Roman" panose="02020603050405020304" pitchFamily="18" charset="0"/>
              </a:rPr>
              <a:t>experimental </a:t>
            </a:r>
            <a:r>
              <a:rPr lang="en-US" sz="2800" dirty="0" smtClean="0">
                <a:latin typeface="Times New Roman" panose="02020603050405020304" pitchFamily="18" charset="0"/>
                <a:cs typeface="Times New Roman" panose="02020603050405020304" pitchFamily="18" charset="0"/>
              </a:rPr>
              <a:t>data of the </a:t>
            </a:r>
            <a:r>
              <a:rPr lang="en-US" sz="2800" dirty="0">
                <a:latin typeface="Times New Roman" panose="02020603050405020304" pitchFamily="18" charset="0"/>
                <a:cs typeface="Times New Roman" panose="02020603050405020304" pitchFamily="18" charset="0"/>
              </a:rPr>
              <a:t>temperature response of the </a:t>
            </a:r>
            <a:r>
              <a:rPr lang="en-US" sz="2800" dirty="0" err="1">
                <a:latin typeface="Times New Roman" panose="02020603050405020304" pitchFamily="18" charset="0"/>
                <a:cs typeface="Times New Roman" panose="02020603050405020304" pitchFamily="18" charset="0"/>
              </a:rPr>
              <a:t>LHe</a:t>
            </a:r>
            <a:r>
              <a:rPr lang="en-US" sz="2800" dirty="0">
                <a:latin typeface="Times New Roman" panose="02020603050405020304" pitchFamily="18" charset="0"/>
                <a:cs typeface="Times New Roman" panose="02020603050405020304" pitchFamily="18" charset="0"/>
              </a:rPr>
              <a:t> radiation baffle to the heater </a:t>
            </a:r>
            <a:r>
              <a:rPr lang="en-US" sz="2800" dirty="0" smtClean="0">
                <a:latin typeface="Times New Roman" panose="02020603050405020304" pitchFamily="18" charset="0"/>
                <a:cs typeface="Times New Roman" panose="02020603050405020304" pitchFamily="18" charset="0"/>
              </a:rPr>
              <a:t>cartridge.</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2">
            <a:alphaModFix/>
            <a:biLevel thresh="75000"/>
            <a:extLst>
              <a:ext uri="{BEBA8EAE-BF5A-486C-A8C5-ECC9F3942E4B}">
                <a14:imgProps xmlns:a14="http://schemas.microsoft.com/office/drawing/2010/main">
                  <a14:imgLayer r:embed="rId3">
                    <a14:imgEffect>
                      <a14:sharpenSoften amount="50000"/>
                    </a14:imgEffect>
                  </a14:imgLayer>
                </a14:imgProps>
              </a:ext>
            </a:extLst>
          </a:blip>
          <a:srcRect l="4952" t="19924" r="64249" b="22254"/>
          <a:stretch/>
        </p:blipFill>
        <p:spPr>
          <a:xfrm>
            <a:off x="40427820" y="423913"/>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hqprint">
            <a:biLevel thresh="75000"/>
            <a:extLst>
              <a:ext uri="{28A0092B-C50C-407E-A947-70E740481C1C}">
                <a14:useLocalDpi xmlns:a14="http://schemas.microsoft.com/office/drawing/2010/main" val="0"/>
              </a:ext>
            </a:extLst>
          </a:blip>
          <a:stretch>
            <a:fillRect/>
          </a:stretch>
        </p:blipFill>
        <p:spPr>
          <a:xfrm>
            <a:off x="842934" y="658913"/>
            <a:ext cx="9702448" cy="1633867"/>
          </a:xfrm>
          <a:prstGeom prst="rect">
            <a:avLst/>
          </a:prstGeom>
        </p:spPr>
      </p:pic>
      <p:sp>
        <p:nvSpPr>
          <p:cNvPr id="11" name="TextBox 10"/>
          <p:cNvSpPr txBox="1"/>
          <p:nvPr/>
        </p:nvSpPr>
        <p:spPr>
          <a:xfrm>
            <a:off x="10860375" y="36609"/>
            <a:ext cx="20609532" cy="225292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dirty="0"/>
              <a:t> </a:t>
            </a:r>
            <a:r>
              <a:rPr lang="en-US" sz="5400" dirty="0">
                <a:latin typeface="Times New Roman" panose="02020603050405020304" pitchFamily="18" charset="0"/>
                <a:cs typeface="Times New Roman" panose="02020603050405020304" pitchFamily="18" charset="0"/>
              </a:rPr>
              <a:t>Polarization of Tempo Doped Araldite and Temperature Regulation of a Liquid Helium Evaporation Refrigerator</a:t>
            </a:r>
          </a:p>
        </p:txBody>
      </p:sp>
      <p:sp>
        <p:nvSpPr>
          <p:cNvPr id="13" name="TextBox 12"/>
          <p:cNvSpPr txBox="1"/>
          <p:nvPr/>
        </p:nvSpPr>
        <p:spPr>
          <a:xfrm>
            <a:off x="33777178" y="875681"/>
            <a:ext cx="6400800"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Thomas Collins </a:t>
            </a:r>
          </a:p>
          <a:p>
            <a:r>
              <a:rPr lang="en-US" sz="40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5762648"/>
            <a:ext cx="7174093" cy="18844390"/>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7355610"/>
            <a:ext cx="3002586" cy="15940646"/>
          </a:xfrm>
          <a:prstGeom prst="rect">
            <a:avLst/>
          </a:prstGeom>
        </p:spPr>
      </p:pic>
      <p:sp>
        <p:nvSpPr>
          <p:cNvPr id="19" name="TextBox 18"/>
          <p:cNvSpPr txBox="1"/>
          <p:nvPr/>
        </p:nvSpPr>
        <p:spPr>
          <a:xfrm>
            <a:off x="14415656" y="5292395"/>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39680" y="6954955"/>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9040267" y="30515774"/>
            <a:ext cx="14212992" cy="16276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r>
              <a:rPr lang="en-US" sz="2800" dirty="0">
                <a:latin typeface="Times New Roman" panose="02020603050405020304" pitchFamily="18" charset="0"/>
                <a:cs typeface="Times New Roman" panose="02020603050405020304" pitchFamily="18" charset="0"/>
              </a:rPr>
              <a:t>A huge thank you to Karl Slifer, Elena Long, David Ruth, Nathaly Santiesteban, and all the members of Slifer and Long Lab.</a:t>
            </a:r>
            <a:endParaRPr lang="en-US" sz="6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838294" y="8190202"/>
            <a:ext cx="12470501" cy="106070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a:t>
            </a:r>
            <a:r>
              <a:rPr lang="en-US" sz="2800" dirty="0" smtClean="0">
                <a:latin typeface="Times New Roman" panose="02020603050405020304" pitchFamily="18" charset="0"/>
                <a:cs typeface="Times New Roman" panose="02020603050405020304" pitchFamily="18" charset="0"/>
              </a:rPr>
              <a:t>tubing.  </a:t>
            </a:r>
            <a:r>
              <a:rPr lang="en-US" sz="2800" dirty="0">
                <a:latin typeface="Times New Roman" panose="02020603050405020304" pitchFamily="18" charset="0"/>
                <a:cs typeface="Times New Roman" panose="02020603050405020304" pitchFamily="18" charset="0"/>
              </a:rPr>
              <a:t>In this analysis, the ambient temperature was chosen to be 100K, and the heater power is set to 40W. </a:t>
            </a:r>
            <a:r>
              <a:rPr lang="en-US" sz="2800" dirty="0" smtClean="0">
                <a:latin typeface="Times New Roman" panose="02020603050405020304" pitchFamily="18" charset="0"/>
                <a:cs typeface="Times New Roman" panose="02020603050405020304" pitchFamily="18" charset="0"/>
              </a:rPr>
              <a:t>These </a:t>
            </a:r>
            <a:r>
              <a:rPr lang="en-US" sz="2800" dirty="0">
                <a:latin typeface="Times New Roman" panose="02020603050405020304" pitchFamily="18" charset="0"/>
                <a:cs typeface="Times New Roman" panose="02020603050405020304" pitchFamily="18" charset="0"/>
              </a:rPr>
              <a:t>characteristics and the thermal coefficients for each part ensured an accurate representation. </a:t>
            </a: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9" cstate="hqprint">
            <a:extLst>
              <a:ext uri="{BEBA8EAE-BF5A-486C-A8C5-ECC9F3942E4B}">
                <a14:imgProps xmlns:a14="http://schemas.microsoft.com/office/drawing/2010/main">
                  <a14:imgLayer r:embed="rId10">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564286"/>
            <a:ext cx="4989503" cy="2436519"/>
          </a:xfrm>
          <a:prstGeom prst="rect">
            <a:avLst/>
          </a:prstGeom>
        </p:spPr>
      </p:pic>
      <p:sp>
        <p:nvSpPr>
          <p:cNvPr id="9" name="TextBox 8"/>
          <p:cNvSpPr txBox="1"/>
          <p:nvPr/>
        </p:nvSpPr>
        <p:spPr>
          <a:xfrm>
            <a:off x="23684635" y="10055553"/>
            <a:ext cx="4791623" cy="3293209"/>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Tempo Doped Araldite Target</a:t>
            </a:r>
          </a:p>
          <a:p>
            <a:r>
              <a:rPr lang="en-US" sz="2800" dirty="0">
                <a:latin typeface="Times New Roman" panose="02020603050405020304" pitchFamily="18" charset="0"/>
                <a:cs typeface="Times New Roman" panose="02020603050405020304" pitchFamily="18" charset="0"/>
              </a:rPr>
              <a:t>Target stick containing the A and Alpha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D9 connector ran from the </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back </a:t>
            </a:r>
            <a:r>
              <a:rPr lang="en-US" sz="2800" dirty="0">
                <a:latin typeface="Times New Roman" panose="02020603050405020304" pitchFamily="18" charset="0"/>
                <a:cs typeface="Times New Roman" panose="02020603050405020304" pitchFamily="18" charset="0"/>
              </a:rPr>
              <a:t>of the Mercury iTC to the </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19 </a:t>
            </a:r>
            <a:r>
              <a:rPr lang="en-US" sz="2800" dirty="0">
                <a:latin typeface="Times New Roman" panose="02020603050405020304" pitchFamily="18" charset="0"/>
                <a:cs typeface="Times New Roman" panose="02020603050405020304" pitchFamily="18" charset="0"/>
              </a:rPr>
              <a:t>pin </a:t>
            </a:r>
            <a:r>
              <a:rPr lang="en-US" sz="2800" dirty="0" smtClean="0">
                <a:latin typeface="Times New Roman" panose="02020603050405020304" pitchFamily="18" charset="0"/>
                <a:cs typeface="Times New Roman" panose="02020603050405020304" pitchFamily="18" charset="0"/>
              </a:rPr>
              <a:t> connector</a:t>
            </a:r>
            <a:r>
              <a:rPr lang="en-US" sz="2800" dirty="0">
                <a:latin typeface="Times New Roman" panose="02020603050405020304" pitchFamily="18" charset="0"/>
                <a:cs typeface="Times New Roman" panose="02020603050405020304" pitchFamily="18" charset="0"/>
              </a:rPr>
              <a:t>. A 19 </a:t>
            </a:r>
            <a:r>
              <a:rPr lang="en-US" sz="2800" dirty="0" smtClean="0">
                <a:latin typeface="Times New Roman" panose="02020603050405020304" pitchFamily="18" charset="0"/>
                <a:cs typeface="Times New Roman" panose="02020603050405020304" pitchFamily="18" charset="0"/>
              </a:rPr>
              <a:t>pin connector was used for electrical connections between the lab</a:t>
            </a:r>
          </a:p>
          <a:p>
            <a:r>
              <a:rPr lang="en-US" sz="2800" dirty="0" smtClean="0">
                <a:latin typeface="Times New Roman" panose="02020603050405020304" pitchFamily="18" charset="0"/>
                <a:cs typeface="Times New Roman" panose="02020603050405020304" pitchFamily="18" charset="0"/>
              </a:rPr>
              <a:t>space </a:t>
            </a:r>
            <a:r>
              <a:rPr lang="en-US" sz="2800" dirty="0">
                <a:latin typeface="Times New Roman" panose="02020603050405020304" pitchFamily="18" charset="0"/>
                <a:cs typeface="Times New Roman" panose="02020603050405020304" pitchFamily="18" charset="0"/>
              </a:rPr>
              <a:t>and the vacuum </a:t>
            </a:r>
            <a:r>
              <a:rPr lang="en-US" sz="2800" dirty="0" smtClean="0">
                <a:latin typeface="Times New Roman" panose="02020603050405020304" pitchFamily="18" charset="0"/>
                <a:cs typeface="Times New Roman" panose="02020603050405020304" pitchFamily="18" charset="0"/>
              </a:rPr>
              <a:t>   environment</a:t>
            </a:r>
            <a:r>
              <a:rPr lang="en-US" sz="2800" dirty="0">
                <a:latin typeface="Times New Roman" panose="02020603050405020304" pitchFamily="18" charset="0"/>
                <a:cs typeface="Times New Roman" panose="02020603050405020304" pitchFamily="18" charset="0"/>
              </a:rPr>
              <a:t>. </a:t>
            </a: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heating cartridge and </a:t>
            </a:r>
            <a:r>
              <a:rPr lang="en-US" sz="2800" dirty="0" smtClean="0">
                <a:latin typeface="Times New Roman" panose="02020603050405020304" pitchFamily="18" charset="0"/>
                <a:cs typeface="Times New Roman" panose="02020603050405020304" pitchFamily="18" charset="0"/>
              </a:rPr>
              <a:t>Allen         Bradley </a:t>
            </a:r>
            <a:r>
              <a:rPr lang="en-US" sz="2800" dirty="0">
                <a:latin typeface="Times New Roman" panose="02020603050405020304" pitchFamily="18" charset="0"/>
                <a:cs typeface="Times New Roman" panose="02020603050405020304" pitchFamily="18" charset="0"/>
              </a:rPr>
              <a:t>resistor separated by </a:t>
            </a:r>
            <a:r>
              <a:rPr lang="en-US" sz="2800" dirty="0" smtClean="0">
                <a:latin typeface="Times New Roman" panose="02020603050405020304" pitchFamily="18" charset="0"/>
                <a:cs typeface="Times New Roman" panose="02020603050405020304" pitchFamily="18" charset="0"/>
              </a:rPr>
              <a:t>a  copper </a:t>
            </a:r>
            <a:r>
              <a:rPr lang="en-US" sz="2800" dirty="0">
                <a:latin typeface="Times New Roman" panose="02020603050405020304" pitchFamily="18" charset="0"/>
                <a:cs typeface="Times New Roman" panose="02020603050405020304" pitchFamily="18" charset="0"/>
              </a:rPr>
              <a:t>baffle. Wiring consisted of </a:t>
            </a:r>
            <a:r>
              <a:rPr lang="en-US" sz="2800" dirty="0" smtClean="0">
                <a:latin typeface="Times New Roman" panose="02020603050405020304" pitchFamily="18" charset="0"/>
                <a:cs typeface="Times New Roman" panose="02020603050405020304" pitchFamily="18" charset="0"/>
              </a:rPr>
              <a:t> magnet </a:t>
            </a:r>
            <a:r>
              <a:rPr lang="en-US" sz="2800" dirty="0">
                <a:latin typeface="Times New Roman" panose="02020603050405020304" pitchFamily="18" charset="0"/>
                <a:cs typeface="Times New Roman" panose="02020603050405020304" pitchFamily="18" charset="0"/>
              </a:rPr>
              <a:t>wire and spade clips </a:t>
            </a:r>
            <a:r>
              <a:rPr lang="en-US" sz="2800" dirty="0" smtClean="0">
                <a:latin typeface="Times New Roman" panose="02020603050405020304" pitchFamily="18" charset="0"/>
                <a:cs typeface="Times New Roman" panose="02020603050405020304" pitchFamily="18" charset="0"/>
              </a:rPr>
              <a:t> connections</a:t>
            </a:r>
            <a:r>
              <a:rPr lang="en-US" sz="2800" dirty="0">
                <a:latin typeface="Times New Roman" panose="02020603050405020304" pitchFamily="18" charset="0"/>
                <a:cs typeface="Times New Roman" panose="02020603050405020304" pitchFamily="18" charset="0"/>
              </a:rPr>
              <a:t>. </a:t>
            </a:r>
          </a:p>
        </p:txBody>
      </p:sp>
      <p:sp>
        <p:nvSpPr>
          <p:cNvPr id="59" name="TextBox 58"/>
          <p:cNvSpPr txBox="1"/>
          <p:nvPr/>
        </p:nvSpPr>
        <p:spPr>
          <a:xfrm>
            <a:off x="1213601" y="25252484"/>
            <a:ext cx="5881685" cy="954107"/>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Heater </a:t>
            </a:r>
            <a:r>
              <a:rPr lang="en-US" sz="2800" dirty="0">
                <a:latin typeface="Times New Roman" panose="02020603050405020304" pitchFamily="18" charset="0"/>
                <a:cs typeface="Times New Roman" panose="02020603050405020304" pitchFamily="18" charset="0"/>
              </a:rPr>
              <a:t>equilibrating to a set point temperature of 100 K. </a:t>
            </a: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2" cstate="hqprint">
            <a:extLst>
              <a:ext uri="{BEBA8EAE-BF5A-486C-A8C5-ECC9F3942E4B}">
                <a14:imgProps xmlns:a14="http://schemas.microsoft.com/office/drawing/2010/main">
                  <a14:imgLayer r:embed="rId13">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7214397" y="25279216"/>
            <a:ext cx="5881687"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Heater cycle from an off state to an on. </a:t>
            </a:r>
            <a:endParaRPr lang="en-US" sz="2800" dirty="0">
              <a:latin typeface="Times New Roman" panose="02020603050405020304" pitchFamily="18" charset="0"/>
              <a:cs typeface="Times New Roman" panose="02020603050405020304" pitchFamily="18" charset="0"/>
            </a:endParaRPr>
          </a:p>
        </p:txBody>
      </p:sp>
      <p:pic>
        <p:nvPicPr>
          <p:cNvPr id="33" name="Picture 32"/>
          <p:cNvPicPr>
            <a:picLocks noChangeAspect="1"/>
          </p:cNvPicPr>
          <p:nvPr/>
        </p:nvPicPr>
        <p:blipFill rotWithShape="1">
          <a:blip r:embed="rId14">
            <a:extLst>
              <a:ext uri="{BEBA8EAE-BF5A-486C-A8C5-ECC9F3942E4B}">
                <a14:imgProps xmlns:a14="http://schemas.microsoft.com/office/drawing/2010/main">
                  <a14:imgLayer r:embed="rId15">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177350" y="26299156"/>
            <a:ext cx="3886200" cy="2166625"/>
          </a:xfrm>
          <a:prstGeom prst="rect">
            <a:avLst/>
          </a:prstGeom>
        </p:spPr>
      </p:pic>
      <p:pic>
        <p:nvPicPr>
          <p:cNvPr id="12" name="Picture 1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01719" y="14768326"/>
            <a:ext cx="8336299" cy="3807612"/>
          </a:xfrm>
          <a:prstGeom prst="rect">
            <a:avLst/>
          </a:prstGeom>
          <a:ln>
            <a:solidFill>
              <a:schemeClr val="tx1"/>
            </a:solidFill>
          </a:ln>
        </p:spPr>
      </p:pic>
      <p:pic>
        <p:nvPicPr>
          <p:cNvPr id="14" name="Picture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95551" y="10764473"/>
            <a:ext cx="8348636" cy="3813248"/>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8" cstate="hqprint">
            <a:extLst>
              <a:ext uri="{BEBA8EAE-BF5A-486C-A8C5-ECC9F3942E4B}">
                <a14:imgProps xmlns:a14="http://schemas.microsoft.com/office/drawing/2010/main">
                  <a14:imgLayer r:embed="rId19">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7894004" y="2633397"/>
            <a:ext cx="26542274"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400" dirty="0">
                <a:latin typeface="Times New Roman" panose="02020603050405020304" pitchFamily="18" charset="0"/>
                <a:cs typeface="Times New Roman" panose="02020603050405020304" pitchFamily="18" charset="0"/>
              </a:rPr>
              <a:t>Background</a:t>
            </a:r>
          </a:p>
          <a:p>
            <a:pPr algn="ctr"/>
            <a:r>
              <a:rPr lang="en-US" sz="3200" dirty="0">
                <a:latin typeface="Times New Roman" panose="02020603050405020304" pitchFamily="18" charset="0"/>
                <a:cs typeface="Times New Roman" panose="02020603050405020304" pitchFamily="18" charset="0"/>
              </a:rPr>
              <a:t>My research at Professor Karl Slifer’s Polarized Target Lab was to test polarizable proton rich target material for use in our DNP polarizer </a:t>
            </a:r>
            <a:r>
              <a:rPr lang="en-US" sz="3200"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right </a:t>
            </a:r>
            <a:r>
              <a:rPr lang="en-US" sz="3200" dirty="0" smtClean="0">
                <a:latin typeface="Times New Roman" panose="02020603050405020304" pitchFamily="18" charset="0"/>
                <a:cs typeface="Times New Roman" panose="02020603050405020304" pitchFamily="18" charset="0"/>
              </a:rPr>
              <a:t>side</a:t>
            </a:r>
            <a:r>
              <a:rPr lang="en-US" sz="3200" dirty="0">
                <a:latin typeface="Times New Roman" panose="02020603050405020304" pitchFamily="18" charset="0"/>
                <a:cs typeface="Times New Roman" panose="02020603050405020304" pitchFamily="18" charset="0"/>
              </a:rPr>
              <a:t>). Secondly, </a:t>
            </a:r>
            <a:r>
              <a:rPr lang="en-US" sz="3200" dirty="0" smtClean="0">
                <a:latin typeface="Times New Roman" panose="02020603050405020304" pitchFamily="18" charset="0"/>
                <a:cs typeface="Times New Roman" panose="02020603050405020304" pitchFamily="18" charset="0"/>
              </a:rPr>
              <a:t>to implement </a:t>
            </a:r>
            <a:r>
              <a:rPr lang="en-US" sz="3200" dirty="0">
                <a:latin typeface="Times New Roman" panose="02020603050405020304" pitchFamily="18" charset="0"/>
                <a:cs typeface="Times New Roman" panose="02020603050405020304" pitchFamily="18" charset="0"/>
              </a:rPr>
              <a:t>a PID feedback system to regulate the temperature of the liquid helium evaporation refrigerator.  This was critical to avoid overcooling which can compromise </a:t>
            </a:r>
            <a:r>
              <a:rPr lang="en-US" sz="3200" dirty="0" smtClean="0">
                <a:latin typeface="Times New Roman" panose="02020603050405020304" pitchFamily="18" charset="0"/>
                <a:cs typeface="Times New Roman" panose="02020603050405020304" pitchFamily="18" charset="0"/>
              </a:rPr>
              <a:t>O-ring </a:t>
            </a:r>
            <a:r>
              <a:rPr lang="en-US" sz="3200" dirty="0">
                <a:latin typeface="Times New Roman" panose="02020603050405020304" pitchFamily="18" charset="0"/>
                <a:cs typeface="Times New Roman" panose="02020603050405020304" pitchFamily="18" charset="0"/>
              </a:rPr>
              <a:t>seals and lead to catastrophic failure of the protective </a:t>
            </a:r>
            <a:r>
              <a:rPr lang="en-US" sz="3200" dirty="0" smtClean="0">
                <a:latin typeface="Times New Roman" panose="02020603050405020304" pitchFamily="18" charset="0"/>
                <a:cs typeface="Times New Roman" panose="02020603050405020304" pitchFamily="18" charset="0"/>
              </a:rPr>
              <a:t>vacuum </a:t>
            </a:r>
            <a:r>
              <a:rPr lang="en-US" sz="3200" dirty="0" smtClean="0">
                <a:latin typeface="Times New Roman" panose="02020603050405020304" pitchFamily="18" charset="0"/>
                <a:cs typeface="Times New Roman" panose="02020603050405020304" pitchFamily="18" charset="0"/>
              </a:rPr>
              <a:t>(left </a:t>
            </a:r>
            <a:r>
              <a:rPr lang="en-US" sz="3200" dirty="0">
                <a:latin typeface="Times New Roman" panose="02020603050405020304" pitchFamily="18" charset="0"/>
                <a:cs typeface="Times New Roman" panose="02020603050405020304" pitchFamily="18" charset="0"/>
              </a:rPr>
              <a:t>side).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a:t>
            </a:r>
            <a:r>
              <a:rPr lang="en-US" sz="2800" dirty="0" smtClean="0">
                <a:latin typeface="Times New Roman" panose="02020603050405020304" pitchFamily="18" charset="0"/>
                <a:cs typeface="Times New Roman" panose="02020603050405020304" pitchFamily="18" charset="0"/>
              </a:rPr>
              <a:t>K. Secondly, I installed and modeled a heating cartridge into the fridge assembly to control the temperature of the fridge and prevent overcooling. </a:t>
            </a:r>
            <a:endParaRPr lang="en-US" sz="28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29025166" y="28260968"/>
            <a:ext cx="14223529"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Future Works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Integrate the heating cartridge into the preexisting LabVIEW data stream.</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Optimize the placement of the heating cartridge to maximize effectiveness.</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and improve DNP System to achieve 80% Polarization</a:t>
            </a:r>
          </a:p>
        </p:txBody>
      </p:sp>
      <mc:AlternateContent xmlns:mc="http://schemas.openxmlformats.org/markup-compatibility/2006" xmlns:a14="http://schemas.microsoft.com/office/drawing/2010/main">
        <mc:Choice Requires="a14">
          <p:sp>
            <p:nvSpPr>
              <p:cNvPr id="46" name="TextBox 45"/>
              <p:cNvSpPr txBox="1"/>
              <p:nvPr/>
            </p:nvSpPr>
            <p:spPr>
              <a:xfrm>
                <a:off x="29040267" y="5074919"/>
                <a:ext cx="14208430" cy="6107249"/>
              </a:xfrm>
              <a:prstGeom prst="rect">
                <a:avLst/>
              </a:prstGeom>
              <a:noFill/>
              <a:ln>
                <a:solidFill>
                  <a:schemeClr val="tx1"/>
                </a:solidFill>
              </a:ln>
            </p:spPr>
            <p:txBody>
              <a:bodyPr wrap="square" numCol="1" rtlCol="0">
                <a:spAutoFit/>
              </a:bodyPr>
              <a:lstStyle/>
              <a:p>
                <a:pPr algn="ctr"/>
                <a:r>
                  <a:rPr lang="en-US" sz="4000" dirty="0" smtClean="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4000" b="0" i="0" smtClean="0">
                        <a:latin typeface="Cambria Math" panose="02040503050406030204" pitchFamily="18" charset="0"/>
                      </a:rPr>
                      <m:t>               </m:t>
                    </m:r>
                    <m:r>
                      <m:rPr>
                        <m:sty m:val="p"/>
                      </m:rPr>
                      <a:rPr lang="en-US" sz="4000" smtClean="0">
                        <a:latin typeface="Cambria Math" panose="02040503050406030204" pitchFamily="18" charset="0"/>
                      </a:rPr>
                      <m:t>P</m:t>
                    </m:r>
                    <m:r>
                      <a:rPr lang="en-US" sz="4000" smtClean="0">
                        <a:latin typeface="Cambria Math" panose="02040503050406030204" pitchFamily="18" charset="0"/>
                      </a:rPr>
                      <m:t>=</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tan</m:t>
                        </m:r>
                        <m:r>
                          <m:rPr>
                            <m:sty m:val="p"/>
                          </m:rPr>
                          <a:rPr lang="en-US" sz="4000" b="0" i="0" smtClean="0">
                            <a:latin typeface="Cambria Math" panose="02040503050406030204" pitchFamily="18" charset="0"/>
                          </a:rPr>
                          <m:t>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m:rPr>
                                    <m:sty m:val="p"/>
                                  </m:rPr>
                                  <a:rPr lang="en-US" sz="4000">
                                    <a:latin typeface="Cambria Math" panose="02040503050406030204" pitchFamily="18" charset="0"/>
                                  </a:rPr>
                                  <m:t>μB</m:t>
                                </m:r>
                              </m:num>
                              <m:den>
                                <m:r>
                                  <m:rPr>
                                    <m:sty m:val="p"/>
                                  </m:rPr>
                                  <a:rPr lang="en-US" sz="4000">
                                    <a:latin typeface="Cambria Math" panose="02040503050406030204" pitchFamily="18" charset="0"/>
                                  </a:rPr>
                                  <m:t>kT</m:t>
                                </m:r>
                              </m:den>
                            </m:f>
                          </m:e>
                        </m:d>
                      </m:e>
                    </m:func>
                  </m:oMath>
                </a14:m>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         </a:t>
                </a:r>
                <a:r>
                  <a:rPr lang="en-US" sz="4000" dirty="0" smtClean="0">
                    <a:latin typeface="Cambria Math" panose="02040503050406030204" pitchFamily="18" charset="0"/>
                    <a:ea typeface="Cambria Math" panose="02040503050406030204" pitchFamily="18" charset="0"/>
                    <a:cs typeface="Times New Roman" panose="02020603050405020304" pitchFamily="18" charset="0"/>
                  </a:rPr>
                  <a:t>P</a:t>
                </a:r>
                <a:r>
                  <a:rPr lang="en-US" sz="4000" baseline="-25000" dirty="0" smtClean="0">
                    <a:latin typeface="Cambria Math" panose="02040503050406030204" pitchFamily="18" charset="0"/>
                    <a:ea typeface="Cambria Math" panose="02040503050406030204" pitchFamily="18" charset="0"/>
                    <a:cs typeface="Times New Roman" panose="02020603050405020304" pitchFamily="18" charset="0"/>
                  </a:rPr>
                  <a:t>Enhanced</a:t>
                </a:r>
                <a:r>
                  <a:rPr lang="en-US" sz="4000" dirty="0" smtClean="0">
                    <a:latin typeface="Cambria Math" panose="02040503050406030204" pitchFamily="18" charset="0"/>
                    <a:ea typeface="Cambria Math" panose="02040503050406030204" pitchFamily="18" charset="0"/>
                    <a:cs typeface="Times New Roman" panose="02020603050405020304" pitchFamily="18" charset="0"/>
                  </a:rPr>
                  <a:t> </a:t>
                </a:r>
                <a:r>
                  <a:rPr lang="en-US" sz="4000" dirty="0">
                    <a:latin typeface="Cambria Math" panose="02040503050406030204" pitchFamily="18" charset="0"/>
                    <a:ea typeface="Cambria Math" panose="02040503050406030204" pitchFamily="18" charset="0"/>
                    <a:cs typeface="Times New Roman" panose="02020603050405020304" pitchFamily="18" charset="0"/>
                  </a:rPr>
                  <a:t>= K * A</a:t>
                </a:r>
                <a:r>
                  <a:rPr lang="en-US" sz="4000" baseline="-25000" dirty="0">
                    <a:latin typeface="Cambria Math" panose="02040503050406030204" pitchFamily="18" charset="0"/>
                    <a:ea typeface="Cambria Math" panose="02040503050406030204" pitchFamily="18" charset="0"/>
                    <a:cs typeface="Times New Roman" panose="02020603050405020304" pitchFamily="18" charset="0"/>
                  </a:rPr>
                  <a:t>Enhanced</a:t>
                </a:r>
                <a:endParaRPr lang="en-US" sz="4000" dirty="0">
                  <a:latin typeface="Cambria Math" panose="02040503050406030204" pitchFamily="18" charset="0"/>
                  <a:ea typeface="Cambria Math" panose="02040503050406030204" pitchFamily="18" charset="0"/>
                  <a:cs typeface="Times New Roman" panose="02020603050405020304" pitchFamily="18" charset="0"/>
                </a:endParaRPr>
              </a:p>
              <a:p>
                <a:r>
                  <a:rPr lang="en-US" sz="2800" dirty="0"/>
                  <a:t>       </a:t>
                </a:r>
                <a:r>
                  <a:rPr lang="en-US" sz="2800" dirty="0" smtClean="0"/>
                  <a:t>                    </a:t>
                </a:r>
                <a:r>
                  <a:rPr lang="en-US" sz="2800" dirty="0">
                    <a:latin typeface="Times New Roman" panose="02020603050405020304" pitchFamily="18" charset="0"/>
                    <a:cs typeface="Times New Roman" panose="02020603050405020304" pitchFamily="18" charset="0"/>
                  </a:rPr>
                  <a:t>Equation (i</a:t>
                </a:r>
                <a:r>
                  <a:rPr lang="en-US" sz="2800" dirty="0" smtClean="0">
                    <a:latin typeface="Times New Roman" panose="02020603050405020304" pitchFamily="18" charset="0"/>
                    <a:cs typeface="Times New Roman" panose="02020603050405020304" pitchFamily="18" charset="0"/>
                  </a:rPr>
                  <a:t>)                                                      Equation(ii)</a:t>
                </a:r>
                <a:endParaRPr lang="en-US" sz="2800" dirty="0" smtClean="0"/>
              </a:p>
              <a:p>
                <a:r>
                  <a:rPr lang="en-US" sz="2800" dirty="0"/>
                  <a:t> </a:t>
                </a:r>
                <a:r>
                  <a:rPr lang="en-US" sz="2800" dirty="0" smtClean="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Magnetic </a:t>
                </a:r>
                <a:r>
                  <a:rPr lang="en-US" sz="2800" dirty="0" smtClean="0">
                    <a:latin typeface="Times New Roman" panose="02020603050405020304" pitchFamily="18" charset="0"/>
                    <a:cs typeface="Times New Roman" panose="02020603050405020304" pitchFamily="18" charset="0"/>
                  </a:rPr>
                  <a:t>Dipole                           K </a:t>
                </a:r>
                <a:r>
                  <a:rPr lang="en-US" sz="2800" dirty="0">
                    <a:latin typeface="Times New Roman" panose="02020603050405020304" pitchFamily="18" charset="0"/>
                    <a:cs typeface="Times New Roman" panose="02020603050405020304" pitchFamily="18" charset="0"/>
                  </a:rPr>
                  <a:t>= Thermal Equilibrium Calibration Constant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t>
                </a:r>
                <a:r>
                  <a:rPr lang="en-US" sz="2800" dirty="0" smtClean="0">
                    <a:latin typeface="Times New Roman" panose="02020603050405020304" pitchFamily="18" charset="0"/>
                    <a:cs typeface="Times New Roman" panose="02020603050405020304" pitchFamily="18" charset="0"/>
                  </a:rPr>
                  <a:t>      A </a:t>
                </a:r>
                <a:r>
                  <a:rPr lang="en-US" sz="2800" dirty="0">
                    <a:latin typeface="Times New Roman" panose="02020603050405020304" pitchFamily="18" charset="0"/>
                    <a:cs typeface="Times New Roman" panose="02020603050405020304" pitchFamily="18" charset="0"/>
                  </a:rPr>
                  <a:t>= Area under the Boltzmann distribution</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k </a:t>
                </a:r>
                <a:r>
                  <a:rPr lang="en-US" sz="2800" dirty="0">
                    <a:latin typeface="Times New Roman" panose="02020603050405020304" pitchFamily="18" charset="0"/>
                    <a:cs typeface="Times New Roman" panose="02020603050405020304" pitchFamily="18" charset="0"/>
                  </a:rPr>
                  <a:t>= Boltzmann Constant </a:t>
                </a:r>
                <a:endParaRPr lang="en-US" sz="2800" dirty="0" smtClean="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T </a:t>
                </a:r>
                <a:r>
                  <a:rPr lang="en-US" sz="2800" dirty="0">
                    <a:latin typeface="Times New Roman" panose="02020603050405020304" pitchFamily="18" charset="0"/>
                    <a:cs typeface="Times New Roman" panose="02020603050405020304" pitchFamily="18" charset="0"/>
                  </a:rPr>
                  <a:t>= Temperature (Kelvin)	</a:t>
                </a:r>
                <a:endParaRPr lang="en-US" sz="2800" dirty="0" smtClean="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Equation </a:t>
                </a:r>
                <a:r>
                  <a:rPr lang="en-US" sz="2800" dirty="0">
                    <a:latin typeface="Times New Roman" panose="02020603050405020304" pitchFamily="18" charset="0"/>
                    <a:cs typeface="Times New Roman" panose="02020603050405020304" pitchFamily="18" charset="0"/>
                  </a:rPr>
                  <a:t>(i) is a Boltzmann distribution used for calculating the theoretical Thermal Polarization at Thermal Equilibrium. An experimental Thermal Polarization is recorded with a Nuclear Magnetic Resonance system, which we can then generate out “K” value from, equation (ii). </a:t>
                </a:r>
                <a:r>
                  <a:rPr lang="en-US" sz="2800" dirty="0" smtClean="0">
                    <a:latin typeface="Times New Roman" panose="02020603050405020304" pitchFamily="18" charset="0"/>
                    <a:cs typeface="Times New Roman" panose="02020603050405020304" pitchFamily="18" charset="0"/>
                  </a:rPr>
                  <a:t>Our</a:t>
                </a:r>
              </a:p>
              <a:p>
                <a:r>
                  <a:rPr lang="en-US" sz="2800" dirty="0" smtClean="0">
                    <a:latin typeface="Times New Roman" panose="02020603050405020304" pitchFamily="18" charset="0"/>
                    <a:cs typeface="Times New Roman" panose="02020603050405020304" pitchFamily="18" charset="0"/>
                  </a:rPr>
                  <a:t>K </a:t>
                </a:r>
                <a:r>
                  <a:rPr lang="en-US" sz="2800" dirty="0">
                    <a:latin typeface="Times New Roman" panose="02020603050405020304" pitchFamily="18" charset="0"/>
                    <a:cs typeface="Times New Roman" panose="02020603050405020304" pitchFamily="18" charset="0"/>
                  </a:rPr>
                  <a:t>value is our TE Polarization over the TE Area. This calibration constant will be used to relate a microwave enhanced distribution area to an unenhanced area. </a:t>
                </a:r>
              </a:p>
            </p:txBody>
          </p:sp>
        </mc:Choice>
        <mc:Fallback xmlns="">
          <p:sp>
            <p:nvSpPr>
              <p:cNvPr id="46" name="TextBox 45"/>
              <p:cNvSpPr txBox="1">
                <a:spLocks noRot="1" noChangeAspect="1" noMove="1" noResize="1" noEditPoints="1" noAdjustHandles="1" noChangeArrowheads="1" noChangeShapeType="1" noTextEdit="1"/>
              </p:cNvSpPr>
              <p:nvPr/>
            </p:nvSpPr>
            <p:spPr>
              <a:xfrm>
                <a:off x="29040267" y="5074919"/>
                <a:ext cx="14208430" cy="6107249"/>
              </a:xfrm>
              <a:prstGeom prst="rect">
                <a:avLst/>
              </a:prstGeom>
              <a:blipFill>
                <a:blip r:embed="rId20"/>
                <a:stretch>
                  <a:fillRect l="-857" t="-1594" b="-1693"/>
                </a:stretch>
              </a:blipFill>
              <a:ln>
                <a:solidFill>
                  <a:schemeClr val="tx1"/>
                </a:solid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E9B4DF66-651D-43A2-A90A-40E65BAFE94A}"/>
              </a:ext>
            </a:extLst>
          </p:cNvPr>
          <p:cNvSpPr txBox="1"/>
          <p:nvPr/>
        </p:nvSpPr>
        <p:spPr>
          <a:xfrm>
            <a:off x="29040267" y="11433125"/>
            <a:ext cx="14208430" cy="9418320"/>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sp>
        <p:nvSpPr>
          <p:cNvPr id="50" name="TextBox 49">
            <a:extLst>
              <a:ext uri="{FF2B5EF4-FFF2-40B4-BE49-F238E27FC236}">
                <a16:creationId xmlns:a16="http://schemas.microsoft.com/office/drawing/2014/main" id="{816D5017-B1EC-4152-BEF9-BAE5F3B5883D}"/>
              </a:ext>
            </a:extLst>
          </p:cNvPr>
          <p:cNvSpPr txBox="1"/>
          <p:nvPr/>
        </p:nvSpPr>
        <p:spPr>
          <a:xfrm>
            <a:off x="36977578" y="12773945"/>
            <a:ext cx="5959465" cy="741741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Although 21.05% polarization is an </a:t>
            </a:r>
            <a:r>
              <a:rPr lang="en-US" sz="2800" dirty="0" smtClean="0">
                <a:latin typeface="Times New Roman" panose="02020603050405020304" pitchFamily="18" charset="0"/>
                <a:cs typeface="Times New Roman" panose="02020603050405020304" pitchFamily="18" charset="0"/>
              </a:rPr>
              <a:t>great baseline achievement</a:t>
            </a:r>
            <a:r>
              <a:rPr lang="en-US" sz="2800" dirty="0">
                <a:latin typeface="Times New Roman" panose="02020603050405020304" pitchFamily="18" charset="0"/>
                <a:cs typeface="Times New Roman" panose="02020603050405020304" pitchFamily="18" charset="0"/>
              </a:rPr>
              <a:t>, we have yet to reach the 80% </a:t>
            </a:r>
            <a:r>
              <a:rPr lang="en-US" sz="2800" dirty="0" smtClean="0">
                <a:latin typeface="Times New Roman" panose="02020603050405020304" pitchFamily="18" charset="0"/>
                <a:cs typeface="Times New Roman" panose="02020603050405020304" pitchFamily="18" charset="0"/>
              </a:rPr>
              <a:t>polarization </a:t>
            </a:r>
            <a:r>
              <a:rPr lang="en-US" sz="2800" dirty="0">
                <a:latin typeface="Times New Roman" panose="02020603050405020304" pitchFamily="18" charset="0"/>
                <a:cs typeface="Times New Roman" panose="02020603050405020304" pitchFamily="18" charset="0"/>
              </a:rPr>
              <a:t>stated in the literature. Additionally, a comparison between theoretical and experimental tau shows that we are taking too long to reach our P</a:t>
            </a:r>
            <a:r>
              <a:rPr lang="en-US" sz="2800" baseline="-25000" dirty="0">
                <a:latin typeface="Times New Roman" panose="02020603050405020304" pitchFamily="18" charset="0"/>
                <a:cs typeface="Times New Roman" panose="02020603050405020304" pitchFamily="18" charset="0"/>
              </a:rPr>
              <a:t>max</a:t>
            </a:r>
            <a:r>
              <a:rPr lang="en-US" sz="2800" dirty="0">
                <a:latin typeface="Times New Roman" panose="02020603050405020304" pitchFamily="18" charset="0"/>
                <a:cs typeface="Times New Roman" panose="02020603050405020304" pitchFamily="18" charset="0"/>
              </a:rPr>
              <a:t>, we should expect to see a value between 25-30min.</a:t>
            </a:r>
          </a:p>
        </p:txBody>
      </p:sp>
      <p:sp>
        <p:nvSpPr>
          <p:cNvPr id="51" name="TextBox 50"/>
          <p:cNvSpPr txBox="1"/>
          <p:nvPr/>
        </p:nvSpPr>
        <p:spPr>
          <a:xfrm>
            <a:off x="30343928" y="19574194"/>
            <a:ext cx="5329989"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max </a:t>
            </a:r>
            <a:r>
              <a:rPr lang="en-US" sz="2800" dirty="0">
                <a:latin typeface="Times New Roman" panose="02020603050405020304" pitchFamily="18" charset="0"/>
                <a:cs typeface="Times New Roman" panose="02020603050405020304" pitchFamily="18" charset="0"/>
              </a:rPr>
              <a:t>= Maximum Polarization </a:t>
            </a:r>
          </a:p>
          <a:p>
            <a:r>
              <a:rPr lang="en-US" sz="2800" dirty="0">
                <a:latin typeface="Times New Roman" panose="02020603050405020304" pitchFamily="18" charset="0"/>
                <a:cs typeface="Times New Roman" panose="02020603050405020304" pitchFamily="18" charset="0"/>
              </a:rPr>
              <a:t>tau = Experimental Time Constant </a:t>
            </a:r>
            <a:endParaRPr lang="en-US" dirty="0"/>
          </a:p>
        </p:txBody>
      </p:sp>
      <p:sp>
        <p:nvSpPr>
          <p:cNvPr id="52" name="TextBox 51"/>
          <p:cNvSpPr txBox="1"/>
          <p:nvPr/>
        </p:nvSpPr>
        <p:spPr>
          <a:xfrm>
            <a:off x="29025166" y="21132483"/>
            <a:ext cx="14208430" cy="4570482"/>
          </a:xfrm>
          <a:prstGeom prst="rect">
            <a:avLst/>
          </a:prstGeom>
          <a:noFill/>
          <a:ln>
            <a:solidFill>
              <a:schemeClr val="tx1"/>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endParaRPr lang="en-US" sz="4000" dirty="0"/>
          </a:p>
          <a:p>
            <a:endParaRPr lang="en-US" sz="4000" dirty="0"/>
          </a:p>
        </p:txBody>
      </p:sp>
      <p:sp>
        <p:nvSpPr>
          <p:cNvPr id="54" name="TextBox 53">
            <a:extLst>
              <a:ext uri="{FF2B5EF4-FFF2-40B4-BE49-F238E27FC236}">
                <a16:creationId xmlns:a16="http://schemas.microsoft.com/office/drawing/2014/main" id="{3DAB6D6B-7E9F-4E7F-BE4C-473A9887328A}"/>
              </a:ext>
            </a:extLst>
          </p:cNvPr>
          <p:cNvSpPr txBox="1"/>
          <p:nvPr/>
        </p:nvSpPr>
        <p:spPr>
          <a:xfrm>
            <a:off x="29312740" y="22294743"/>
            <a:ext cx="7071268" cy="2677656"/>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I </a:t>
            </a:r>
            <a:r>
              <a:rPr lang="en-US" sz="2800" dirty="0">
                <a:latin typeface="Times New Roman" panose="02020603050405020304" pitchFamily="18" charset="0"/>
                <a:cs typeface="Times New Roman" panose="02020603050405020304" pitchFamily="18" charset="0"/>
              </a:rPr>
              <a:t>mixed with 1:200 part Araldite Epoxy. This allowed us to create free form polarization targets with a magnet wire coil centered in the material. The small Tempo admixture provides the paramagnetic radicals necessary for dynamic nuclear polarization technique.</a:t>
            </a:r>
          </a:p>
        </p:txBody>
      </p:sp>
      <p:pic>
        <p:nvPicPr>
          <p:cNvPr id="55"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1" cstate="hqprint">
            <a:extLst>
              <a:ext uri="{BEBA8EAE-BF5A-486C-A8C5-ECC9F3942E4B}">
                <a14:imgProps xmlns:a14="http://schemas.microsoft.com/office/drawing/2010/main">
                  <a14:imgLayer r:embed="rId22">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36802434" y="22037390"/>
            <a:ext cx="2883555" cy="319236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39685989" y="21675659"/>
            <a:ext cx="2956432" cy="396287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29040267" y="26039782"/>
            <a:ext cx="14208429"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pic>
        <p:nvPicPr>
          <p:cNvPr id="58" name="Picture 5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13601" y="20842538"/>
            <a:ext cx="5881685" cy="4411265"/>
          </a:xfrm>
          <a:prstGeom prst="rect">
            <a:avLst/>
          </a:prstGeom>
          <a:ln>
            <a:solidFill>
              <a:schemeClr val="tx1"/>
            </a:solidFill>
          </a:ln>
        </p:spPr>
      </p:pic>
      <p:pic>
        <p:nvPicPr>
          <p:cNvPr id="60" name="Picture 5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14397" y="20841219"/>
            <a:ext cx="5881687" cy="4411265"/>
          </a:xfrm>
          <a:prstGeom prst="rect">
            <a:avLst/>
          </a:prstGeom>
          <a:ln>
            <a:solidFill>
              <a:schemeClr val="tx1"/>
            </a:solidFill>
          </a:ln>
        </p:spPr>
      </p:pic>
      <p:pic>
        <p:nvPicPr>
          <p:cNvPr id="62" name="Picture 6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9252981" y="12742252"/>
            <a:ext cx="7480154" cy="6714538"/>
          </a:xfrm>
          <a:prstGeom prst="rect">
            <a:avLst/>
          </a:prstGeom>
          <a:ln>
            <a:solidFill>
              <a:schemeClr val="tx1"/>
            </a:solidFill>
          </a:ln>
        </p:spPr>
      </p:pic>
      <mc:AlternateContent xmlns:mc="http://schemas.openxmlformats.org/markup-compatibility/2006" xmlns:a14="http://schemas.microsoft.com/office/drawing/2010/main">
        <mc:Choice Requires="a14">
          <p:sp>
            <p:nvSpPr>
              <p:cNvPr id="25" name="TextBox 24"/>
              <p:cNvSpPr txBox="1"/>
              <p:nvPr/>
            </p:nvSpPr>
            <p:spPr>
              <a:xfrm>
                <a:off x="5617418" y="28465781"/>
                <a:ext cx="3896265" cy="2188804"/>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r>
                        <m:rPr>
                          <m:sty m:val="p"/>
                        </m:rPr>
                        <a:rPr lang="en-US" sz="3200">
                          <a:latin typeface="Cambria Math" panose="02040503050406030204" pitchFamily="18" charset="0"/>
                          <a:ea typeface="Cambria Math" panose="02040503050406030204" pitchFamily="18" charset="0"/>
                        </a:rPr>
                        <m:t>T</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K</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a</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b</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𝑒</m:t>
                          </m:r>
                        </m:e>
                        <m:sup>
                          <m:d>
                            <m:dPr>
                              <m:ctrlPr>
                                <a:rPr lang="en-US" sz="3200" i="1">
                                  <a:latin typeface="Cambria Math" panose="02040503050406030204" pitchFamily="18" charset="0"/>
                                  <a:ea typeface="Cambria Math" panose="02040503050406030204" pitchFamily="18" charset="0"/>
                                </a:rPr>
                              </m:ctrlPr>
                            </m:dPr>
                            <m:e>
                              <m:f>
                                <m:fPr>
                                  <m:ctrlPr>
                                    <a:rPr lang="en-US" sz="3200" i="1">
                                      <a:latin typeface="Cambria Math" panose="02040503050406030204" pitchFamily="18" charset="0"/>
                                      <a:ea typeface="Cambria Math" panose="02040503050406030204" pitchFamily="18" charset="0"/>
                                    </a:rPr>
                                  </m:ctrlPr>
                                </m:fPr>
                                <m:num>
                                  <m:r>
                                    <a:rPr lang="en-US" sz="3200">
                                      <a:latin typeface="Cambria Math" panose="02040503050406030204" pitchFamily="18" charset="0"/>
                                      <a:ea typeface="Cambria Math" panose="02040503050406030204" pitchFamily="18" charset="0"/>
                                    </a:rPr>
                                    <m:t>1000</m:t>
                                  </m:r>
                                </m:num>
                                <m:den>
                                  <m:r>
                                    <m:rPr>
                                      <m:sty m:val="p"/>
                                    </m:rPr>
                                    <a:rPr lang="en-US" sz="3200">
                                      <a:latin typeface="Cambria Math" panose="02040503050406030204" pitchFamily="18" charset="0"/>
                                      <a:ea typeface="Cambria Math" panose="02040503050406030204" pitchFamily="18" charset="0"/>
                                    </a:rPr>
                                    <m:t>R</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Ω</m:t>
                                  </m:r>
                                  <m:r>
                                    <a:rPr lang="en-US" sz="3200">
                                      <a:latin typeface="Cambria Math" panose="02040503050406030204" pitchFamily="18" charset="0"/>
                                      <a:ea typeface="Cambria Math" panose="02040503050406030204" pitchFamily="18" charset="0"/>
                                    </a:rPr>
                                    <m:t>]</m:t>
                                  </m:r>
                                </m:den>
                              </m:f>
                              <m:r>
                                <m:rPr>
                                  <m:sty m:val="p"/>
                                </m:rPr>
                                <a:rPr lang="en-US" sz="3200">
                                  <a:latin typeface="Cambria Math" panose="02040503050406030204" pitchFamily="18" charset="0"/>
                                  <a:ea typeface="Cambria Math" panose="02040503050406030204" pitchFamily="18" charset="0"/>
                                </a:rPr>
                                <m:t>c</m:t>
                              </m:r>
                            </m:e>
                          </m:d>
                        </m:sup>
                      </m:sSup>
                    </m:oMath>
                  </m:oMathPara>
                </a14:m>
                <a:endParaRPr lang="en-US" sz="3200" dirty="0">
                  <a:latin typeface="Cambria Math" panose="02040503050406030204" pitchFamily="18" charset="0"/>
                  <a:ea typeface="Cambria Math" panose="02040503050406030204" pitchFamily="18" charset="0"/>
                  <a:cs typeface="Times New Roman" panose="02020603050405020304" pitchFamily="18" charset="0"/>
                </a:endParaRPr>
              </a:p>
              <a:p>
                <a:pPr algn="ctr"/>
                <a:r>
                  <a:rPr lang="en-US" sz="2800" dirty="0">
                    <a:latin typeface="Times New Roman" panose="02020603050405020304" pitchFamily="18" charset="0"/>
                    <a:ea typeface="Cambria Math" panose="02040503050406030204" pitchFamily="18" charset="0"/>
                    <a:cs typeface="Times New Roman" panose="02020603050405020304" pitchFamily="18" charset="0"/>
                  </a:rPr>
                  <a:t> </a:t>
                </a:r>
                <a:r>
                  <a:rPr lang="en-US" sz="2800" dirty="0" smtClean="0">
                    <a:latin typeface="Times New Roman" panose="02020603050405020304" pitchFamily="18" charset="0"/>
                    <a:ea typeface="Cambria Math" panose="02040503050406030204" pitchFamily="18" charset="0"/>
                    <a:cs typeface="Times New Roman" panose="02020603050405020304" pitchFamily="18" charset="0"/>
                  </a:rPr>
                  <a:t>a </a:t>
                </a:r>
                <a:r>
                  <a:rPr lang="en-US" sz="2800" dirty="0">
                    <a:latin typeface="Times New Roman" panose="02020603050405020304" pitchFamily="18" charset="0"/>
                    <a:ea typeface="Cambria Math" panose="02040503050406030204" pitchFamily="18" charset="0"/>
                    <a:cs typeface="Times New Roman" panose="02020603050405020304" pitchFamily="18" charset="0"/>
                  </a:rPr>
                  <a:t>= 2.37</a:t>
                </a:r>
              </a:p>
              <a:p>
                <a:pPr algn="ctr"/>
                <a:r>
                  <a:rPr lang="en-US" sz="2800" dirty="0" smtClean="0">
                    <a:latin typeface="Times New Roman" panose="02020603050405020304" pitchFamily="18" charset="0"/>
                    <a:ea typeface="Cambria Math" panose="02040503050406030204" pitchFamily="18" charset="0"/>
                    <a:cs typeface="Times New Roman" panose="02020603050405020304" pitchFamily="18" charset="0"/>
                  </a:rPr>
                  <a:t>b </a:t>
                </a:r>
                <a:r>
                  <a:rPr lang="en-US" sz="2800" dirty="0">
                    <a:latin typeface="Times New Roman" panose="02020603050405020304" pitchFamily="18" charset="0"/>
                    <a:ea typeface="Cambria Math" panose="02040503050406030204" pitchFamily="18" charset="0"/>
                    <a:cs typeface="Times New Roman" panose="02020603050405020304" pitchFamily="18" charset="0"/>
                  </a:rPr>
                  <a:t>= 0.66</a:t>
                </a:r>
              </a:p>
              <a:p>
                <a:pPr algn="ctr"/>
                <a:r>
                  <a:rPr lang="en-US" sz="2800" dirty="0" smtClean="0">
                    <a:latin typeface="Times New Roman" panose="02020603050405020304" pitchFamily="18" charset="0"/>
                    <a:ea typeface="Cambria Math" panose="02040503050406030204" pitchFamily="18" charset="0"/>
                    <a:cs typeface="Times New Roman" panose="02020603050405020304" pitchFamily="18" charset="0"/>
                  </a:rPr>
                  <a:t>c </a:t>
                </a:r>
                <a:r>
                  <a:rPr lang="en-US" sz="2800" dirty="0">
                    <a:latin typeface="Times New Roman" panose="02020603050405020304" pitchFamily="18" charset="0"/>
                    <a:ea typeface="Cambria Math" panose="02040503050406030204" pitchFamily="18" charset="0"/>
                    <a:cs typeface="Times New Roman" panose="02020603050405020304" pitchFamily="18" charset="0"/>
                  </a:rPr>
                  <a:t>= </a:t>
                </a:r>
                <a:r>
                  <a:rPr lang="en-US" sz="2800" dirty="0" smtClean="0">
                    <a:latin typeface="Times New Roman" panose="02020603050405020304" pitchFamily="18" charset="0"/>
                    <a:ea typeface="Cambria Math" panose="02040503050406030204" pitchFamily="18" charset="0"/>
                    <a:cs typeface="Times New Roman" panose="02020603050405020304" pitchFamily="18" charset="0"/>
                  </a:rPr>
                  <a:t>0.78</a:t>
                </a:r>
              </a:p>
            </p:txBody>
          </p:sp>
        </mc:Choice>
        <mc:Fallback xmlns="">
          <p:sp>
            <p:nvSpPr>
              <p:cNvPr id="25" name="TextBox 24"/>
              <p:cNvSpPr txBox="1">
                <a:spLocks noRot="1" noChangeAspect="1" noMove="1" noResize="1" noEditPoints="1" noAdjustHandles="1" noChangeArrowheads="1" noChangeShapeType="1" noTextEdit="1"/>
              </p:cNvSpPr>
              <p:nvPr/>
            </p:nvSpPr>
            <p:spPr>
              <a:xfrm>
                <a:off x="5617418" y="28465781"/>
                <a:ext cx="3896265" cy="2188804"/>
              </a:xfrm>
              <a:prstGeom prst="rect">
                <a:avLst/>
              </a:prstGeom>
              <a:blipFill>
                <a:blip r:embed="rId28"/>
                <a:stretch>
                  <a:fillRect b="-6964"/>
                </a:stretch>
              </a:blipFill>
            </p:spPr>
            <p:txBody>
              <a:bodyPr/>
              <a:lstStyle/>
              <a:p>
                <a:r>
                  <a:rPr lang="en-US">
                    <a:noFill/>
                  </a:rPr>
                  <a:t> </a:t>
                </a:r>
              </a:p>
            </p:txBody>
          </p:sp>
        </mc:Fallback>
      </mc:AlternateContent>
      <p:pic>
        <p:nvPicPr>
          <p:cNvPr id="66" name="Picture 6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32394" y="28027465"/>
            <a:ext cx="4661764" cy="3496323"/>
          </a:xfrm>
          <a:prstGeom prst="rect">
            <a:avLst/>
          </a:prstGeom>
          <a:ln>
            <a:solidFill>
              <a:schemeClr val="tx1"/>
            </a:solidFill>
          </a:ln>
        </p:spPr>
      </p:pic>
      <p:sp>
        <p:nvSpPr>
          <p:cNvPr id="67" name="TextBox 66"/>
          <p:cNvSpPr txBox="1"/>
          <p:nvPr/>
        </p:nvSpPr>
        <p:spPr>
          <a:xfrm>
            <a:off x="9043029" y="27412449"/>
            <a:ext cx="4161120" cy="483209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a:t>
            </a:r>
            <a:r>
              <a:rPr lang="en-US" sz="2800" dirty="0" smtClean="0">
                <a:latin typeface="Times New Roman" panose="02020603050405020304" pitchFamily="18" charset="0"/>
                <a:cs typeface="Times New Roman" panose="02020603050405020304" pitchFamily="18" charset="0"/>
              </a:rPr>
              <a:t>inside the fridge. Allen </a:t>
            </a:r>
            <a:r>
              <a:rPr lang="en-US" sz="2800" dirty="0">
                <a:latin typeface="Times New Roman" panose="02020603050405020304" pitchFamily="18" charset="0"/>
                <a:cs typeface="Times New Roman" panose="02020603050405020304" pitchFamily="18" charset="0"/>
              </a:rPr>
              <a:t>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762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7781</TotalTime>
  <Words>743</Words>
  <Application>Microsoft Office PowerPoint</Application>
  <PresentationFormat>Custom</PresentationFormat>
  <Paragraphs>134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151</cp:revision>
  <dcterms:created xsi:type="dcterms:W3CDTF">2019-03-12T18:14:39Z</dcterms:created>
  <dcterms:modified xsi:type="dcterms:W3CDTF">2019-04-29T20:23:22Z</dcterms:modified>
</cp:coreProperties>
</file>